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unfccc.cloud.streamworld.de/ondemand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nfccc.cloud.streamworld.de/webcast/press-briefing-with-u-s-special-envoy-for-climate-" TargetMode="External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77VOw32n6b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UNFCCC" TargetMode="External"/><Relationship Id="rId2" Type="http://schemas.openxmlformats.org/officeDocument/2006/relationships/hyperlink" Target="https://twitter.com/climateactiont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hyperlink" Target="https://play.google.com/store/apps/details?id=unfccc.negotiato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Tuesday, November 15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COP22 Headlines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37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Segment: THE “Fun”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Heads of State invited by His Majesty Mohammad VI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Mornings of Tuesday, Wednesday, and Thursday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3 minutes each to speak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3 pages worth of speakers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All will be on UNFCCC webpage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Begin to see coalitions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African Group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Group77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Alliance of Small Island States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Independent Alliance of Latin America and Caribbean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NGOS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http://unfccc.cloud.streamworld.de/ondemand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Delegation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Secretary </a:t>
            </a:r>
            <a:r>
              <a:rPr lang="en-US" dirty="0"/>
              <a:t>of </a:t>
            </a:r>
            <a:r>
              <a:rPr lang="en-US" dirty="0" smtClean="0"/>
              <a:t>Energy, Dr</a:t>
            </a:r>
            <a:r>
              <a:rPr lang="en-US" dirty="0"/>
              <a:t>. Ernest Moniz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Dr. Jonathan Cooper </a:t>
            </a:r>
            <a:r>
              <a:rPr lang="en-US" dirty="0" err="1" smtClean="0"/>
              <a:t>Pershings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Special Envoy for Climate Change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Energy </a:t>
            </a:r>
            <a:r>
              <a:rPr lang="en-US" dirty="0"/>
              <a:t>Department official and former State Department climate negotiator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Successor to Todd Stern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March 2016, “I don’t think any President is going to pull us out of Paris”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Will speak on Thursday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Look for strategies on Wednesday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Secretary Kerry there Tuesday, speaks Wed.</a:t>
            </a:r>
          </a:p>
          <a:p>
            <a:pPr marL="128016" lvl="1" indent="0">
              <a:buNone/>
            </a:pPr>
            <a:endParaRPr lang="en-US" dirty="0" smtClean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7" y="2084832"/>
            <a:ext cx="5922448" cy="3360120"/>
          </a:xfrm>
        </p:spPr>
      </p:pic>
      <p:sp>
        <p:nvSpPr>
          <p:cNvPr id="6" name="TextBox 5"/>
          <p:cNvSpPr txBox="1"/>
          <p:nvPr/>
        </p:nvSpPr>
        <p:spPr>
          <a:xfrm>
            <a:off x="5779007" y="5731099"/>
            <a:ext cx="5683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unfccc.cloud.streamworld.de/webcast/press-briefing-with-u-s-special-envoy-for-climate-</a:t>
            </a:r>
            <a:r>
              <a:rPr lang="en-US" sz="1100" dirty="0" smtClean="0"/>
              <a:t> 3:20-4:23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600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Today’s Events and #</a:t>
            </a:r>
            <a:r>
              <a:rPr lang="en-US" sz="4400" cap="none" dirty="0" smtClean="0"/>
              <a:t>COP22aASU </a:t>
            </a:r>
            <a:r>
              <a:rPr lang="en-US" sz="4400" dirty="0" smtClean="0"/>
              <a:t>Raffle Winner</a:t>
            </a:r>
            <a:endParaRPr lang="en-US" sz="4400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97" y="2369712"/>
            <a:ext cx="7698323" cy="3702145"/>
          </a:xfrm>
        </p:spPr>
      </p:pic>
      <p:pic>
        <p:nvPicPr>
          <p:cNvPr id="6" name="Content Placeholder 5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735" y="2887044"/>
            <a:ext cx="2019582" cy="1971950"/>
          </a:xfrm>
        </p:spPr>
      </p:pic>
    </p:spTree>
    <p:extLst>
      <p:ext uri="{BB962C8B-B14F-4D97-AF65-F5344CB8AC3E}">
        <p14:creationId xmlns:p14="http://schemas.microsoft.com/office/powerpoint/2010/main" val="41123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Last Week</a:t>
            </a:r>
            <a:endParaRPr lang="en-US" sz="6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Week of COP22</a:t>
            </a:r>
            <a:endParaRPr lang="en-US" sz="24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5" r="11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26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Highlights </a:t>
            </a:r>
            <a:r>
              <a:rPr lang="en-US" sz="4000" i="1" cap="none" dirty="0" smtClean="0"/>
              <a:t>as seen on climatehome.com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Australia and Pakistan ratified the Paris Agreement (+27 others)</a:t>
            </a:r>
          </a:p>
          <a:p>
            <a:pPr lvl="2"/>
            <a:r>
              <a:rPr lang="en-US" sz="1600" dirty="0" smtClean="0"/>
              <a:t>100 countries have formally joined the Paris Agreement: come into force (55% and 55 countries)</a:t>
            </a:r>
          </a:p>
          <a:p>
            <a:pPr marL="297180" indent="-342900">
              <a:buFont typeface="+mj-lt"/>
              <a:buAutoNum type="arabicPeriod"/>
            </a:pPr>
            <a:r>
              <a:rPr lang="en-US" dirty="0" smtClean="0"/>
              <a:t>Indonesia, Brazil and Columbia took action to protect forests</a:t>
            </a:r>
          </a:p>
          <a:p>
            <a:pPr marL="297180" indent="-342900">
              <a:buFont typeface="+mj-lt"/>
              <a:buAutoNum type="arabicPeriod"/>
            </a:pPr>
            <a:r>
              <a:rPr lang="en-US" dirty="0" smtClean="0"/>
              <a:t>Climate Action Tracker analysis of Nationally Determined Contributions (NDCs)</a:t>
            </a:r>
          </a:p>
          <a:p>
            <a:pPr marL="470916" lvl="1" indent="-3429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45" y="1853386"/>
            <a:ext cx="2562895" cy="43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Highlights </a:t>
            </a:r>
            <a:r>
              <a:rPr lang="en-US" sz="5400" i="1" cap="none" dirty="0"/>
              <a:t>as seen on climatehome.com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Germany economy minister vetoed 2050 emission reduction target due to coal lobbying</a:t>
            </a:r>
          </a:p>
          <a:p>
            <a:pPr marL="630936" lvl="1" indent="-457200"/>
            <a:r>
              <a:rPr lang="en-US" dirty="0"/>
              <a:t>The US, Canada and Mexico are all likely to release mid-century targets next </a:t>
            </a:r>
            <a:r>
              <a:rPr lang="en-US" dirty="0" smtClean="0"/>
              <a:t>week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10th Focal Point Forum of the Nairobi work </a:t>
            </a:r>
            <a:r>
              <a:rPr lang="en-US" dirty="0" err="1" smtClean="0"/>
              <a:t>programme</a:t>
            </a:r>
            <a:r>
              <a:rPr lang="en-US" dirty="0" smtClean="0"/>
              <a:t> group </a:t>
            </a:r>
            <a:r>
              <a:rPr lang="en-US" dirty="0"/>
              <a:t>released a statement highlighting that: “Climate change will have a significant impact on human health </a:t>
            </a:r>
            <a:r>
              <a:rPr lang="en-US" dirty="0"/>
              <a:t>by expanding the geographic range of many diseases. In addition, the impact of extreme events, both fast and slow-onset, affect human health and health infrastructure in numerous ways and on different levels.”</a:t>
            </a:r>
            <a:endParaRPr lang="en-US" dirty="0" smtClean="0"/>
          </a:p>
          <a:p>
            <a:pPr marL="630936" lvl="1" indent="-457200">
              <a:buFont typeface="+mj-lt"/>
              <a:buAutoNum type="arabicPeriod" startAt="4"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1610" y="2722355"/>
            <a:ext cx="4754562" cy="237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Highlights </a:t>
            </a:r>
            <a:r>
              <a:rPr lang="en-US" sz="5400" i="1" cap="none" dirty="0"/>
              <a:t>as seen on </a:t>
            </a:r>
            <a:r>
              <a:rPr lang="en-US" sz="5400" i="1" cap="none" dirty="0" smtClean="0"/>
              <a:t>climatehome.com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Africa </a:t>
            </a:r>
            <a:r>
              <a:rPr lang="en-US" dirty="0"/>
              <a:t>with solar power and lift its people out of poverty at the same time is not there. </a:t>
            </a:r>
            <a:r>
              <a:rPr lang="en-US" dirty="0" smtClean="0"/>
              <a:t>US$20bn </a:t>
            </a:r>
            <a:r>
              <a:rPr lang="en-US" dirty="0"/>
              <a:t>before </a:t>
            </a:r>
            <a:r>
              <a:rPr lang="en-US" dirty="0" smtClean="0"/>
              <a:t>2020 from Green </a:t>
            </a:r>
            <a:r>
              <a:rPr lang="en-US" dirty="0"/>
              <a:t>Climate </a:t>
            </a:r>
            <a:r>
              <a:rPr lang="en-US" dirty="0" smtClean="0"/>
              <a:t>Fund. U.S.’s role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Moroccan and French Climate Champions </a:t>
            </a:r>
            <a:r>
              <a:rPr lang="en-US" sz="2400" dirty="0" err="1"/>
              <a:t>Hakima</a:t>
            </a:r>
            <a:r>
              <a:rPr lang="en-US" sz="2400" dirty="0"/>
              <a:t> El </a:t>
            </a:r>
            <a:r>
              <a:rPr lang="en-US" sz="2400" dirty="0" err="1"/>
              <a:t>Haite</a:t>
            </a:r>
            <a:r>
              <a:rPr lang="en-US" sz="2400" dirty="0"/>
              <a:t> and Laurence </a:t>
            </a:r>
            <a:r>
              <a:rPr lang="en-US" sz="2400" dirty="0" smtClean="0"/>
              <a:t>Tubiana</a:t>
            </a:r>
            <a:r>
              <a:rPr lang="en-US" dirty="0" smtClean="0"/>
              <a:t>:“80</a:t>
            </a:r>
            <a:r>
              <a:rPr lang="en-US" dirty="0"/>
              <a:t>% of national climate plans have identified water as a key area for </a:t>
            </a:r>
            <a:r>
              <a:rPr lang="en-US" dirty="0" smtClean="0"/>
              <a:t>adaption”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13" y="2084832"/>
            <a:ext cx="4378785" cy="4022725"/>
          </a:xfrm>
        </p:spPr>
      </p:pic>
    </p:spTree>
    <p:extLst>
      <p:ext uri="{BB962C8B-B14F-4D97-AF65-F5344CB8AC3E}">
        <p14:creationId xmlns:p14="http://schemas.microsoft.com/office/powerpoint/2010/main" val="27093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 to this week</a:t>
            </a:r>
            <a:endParaRPr lang="en-US" dirty="0"/>
          </a:p>
        </p:txBody>
      </p:sp>
      <p:pic>
        <p:nvPicPr>
          <p:cNvPr id="5" name="77VOw32n6bQ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87768" y="1678826"/>
            <a:ext cx="9047151" cy="508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to keep up…it’s </a:t>
            </a:r>
            <a:r>
              <a:rPr lang="en-US" i="1" dirty="0" smtClean="0"/>
              <a:t>a lot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twitter.com/climateactiontr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twitter.com/UNFCCC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8" algn="r"/>
            <a:r>
              <a:rPr lang="en-US" dirty="0"/>
              <a:t>                                                                 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>
                <a:hlinkClick r:id="rId4"/>
              </a:rPr>
              <a:t>play.google.com/store/apps/details?id=unfccc.negotiator</a:t>
            </a:r>
            <a:endParaRPr lang="en-US" sz="1600" dirty="0"/>
          </a:p>
          <a:p>
            <a:pPr lvl="8"/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62" y="1951886"/>
            <a:ext cx="4941038" cy="25003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03" y="3296668"/>
            <a:ext cx="4197336" cy="32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This Week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Week of CAM1</a:t>
            </a:r>
            <a:endParaRPr lang="en-US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r="55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35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COP of Parties of Paris Agreement</a:t>
            </a:r>
            <a:r>
              <a:rPr lang="en-US" sz="4400" dirty="0" smtClean="0"/>
              <a:t>: cam1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Now that the Paris Agreement has entered into force, we begin the first session of the Conference of the Parties of Paris Agreement (CAM1)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About a year….no one was ready….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dirty="0" smtClean="0"/>
              <a:t>Work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marL="630936" lvl="1" indent="-457200">
              <a:buFont typeface="+mj-lt"/>
              <a:buAutoNum type="arabicPeriod"/>
            </a:pPr>
            <a:r>
              <a:rPr lang="en-US" dirty="0" smtClean="0"/>
              <a:t>Draft rules of procedures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95" y="1932608"/>
            <a:ext cx="4947594" cy="351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135</TotalTime>
  <Words>443</Words>
  <Application>Microsoft Office PowerPoint</Application>
  <PresentationFormat>Widescreen</PresentationFormat>
  <Paragraphs>56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Tw Cen MT</vt:lpstr>
      <vt:lpstr>Tw Cen MT Condensed</vt:lpstr>
      <vt:lpstr>Wingdings</vt:lpstr>
      <vt:lpstr>Wingdings 3</vt:lpstr>
      <vt:lpstr>Integral</vt:lpstr>
      <vt:lpstr>Tuesday, November 15th, 2016</vt:lpstr>
      <vt:lpstr>Last Week</vt:lpstr>
      <vt:lpstr>7 Highlights as seen on climatehome.com</vt:lpstr>
      <vt:lpstr>7 Highlights as seen on climatehome.com</vt:lpstr>
      <vt:lpstr>7 Highlights as seen on climatehome.com</vt:lpstr>
      <vt:lpstr>Looking Forward to this week</vt:lpstr>
      <vt:lpstr>Resources to keep up…it’s a lot</vt:lpstr>
      <vt:lpstr>This Week</vt:lpstr>
      <vt:lpstr>COP of Parties of Paris Agreement: cam1</vt:lpstr>
      <vt:lpstr>High-Level Segment: THE “Fun” WEEK</vt:lpstr>
      <vt:lpstr>American Delegation</vt:lpstr>
      <vt:lpstr>Today’s Events and #COP22aASU Raffle Winner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Tuesday, November 15th, 2016</dc:title>
  <dc:creator>Maria Eller</dc:creator>
  <cp:lastModifiedBy>Maria Eller</cp:lastModifiedBy>
  <cp:revision>18</cp:revision>
  <dcterms:created xsi:type="dcterms:W3CDTF">2016-11-15T02:44:29Z</dcterms:created>
  <dcterms:modified xsi:type="dcterms:W3CDTF">2016-11-15T04:59:47Z</dcterms:modified>
</cp:coreProperties>
</file>